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21"/>
  </p:notesMasterIdLst>
  <p:sldIdLst>
    <p:sldId id="256" r:id="rId2"/>
    <p:sldId id="258" r:id="rId3"/>
    <p:sldId id="259" r:id="rId4"/>
    <p:sldId id="266" r:id="rId5"/>
    <p:sldId id="268" r:id="rId6"/>
    <p:sldId id="262" r:id="rId7"/>
    <p:sldId id="273" r:id="rId8"/>
    <p:sldId id="275" r:id="rId9"/>
    <p:sldId id="274" r:id="rId10"/>
    <p:sldId id="269" r:id="rId11"/>
    <p:sldId id="271" r:id="rId12"/>
    <p:sldId id="276" r:id="rId13"/>
    <p:sldId id="278" r:id="rId14"/>
    <p:sldId id="279" r:id="rId15"/>
    <p:sldId id="280" r:id="rId16"/>
    <p:sldId id="281" r:id="rId17"/>
    <p:sldId id="264" r:id="rId18"/>
    <p:sldId id="272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96" autoAdjust="0"/>
  </p:normalViewPr>
  <p:slideViewPr>
    <p:cSldViewPr snapToGrid="0">
      <p:cViewPr varScale="1">
        <p:scale>
          <a:sx n="65" d="100"/>
          <a:sy n="65" d="100"/>
        </p:scale>
        <p:origin x="135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BA63F-7AB3-4611-B2F7-0BAE4AC22558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AB3A2-22F4-41C6-9638-CEB87B65D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8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ASI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4%A4%ED%8A%B8%EC%9B%8C%ED%81%A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선정한 주제는 방화벽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5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구현방법별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구현방법별 분류는 방화벽이 어디에 설치되어 동작하는지에 따른 분류입니다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방화벽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endParaRPr lang="ko-KR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컴퓨터에 순수하게 소프트웨어를 이용하여 방화벽 기능을 구현한 방화벽이다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특별한 장비가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필요없는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기본적인 방화벽의 한 종류입니다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 방화벽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방화벽의 발전 속도보다 네트워크 트래픽의 증가 속도가 더 빨라지면서 순수한 소프트웨어 방화벽으로는 처리할 수 없게 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대한 해결법으로 고안된 것이 네트워크 용도로 제작한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SIC"/>
              </a:rPr>
              <a:t>ASIC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에이식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방화벽의 초당 패킷 처리 수를 늘린 것이 하드웨어 방화벽입니다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방화벽과 하드웨어 방화벽의 가장 큰 차이점은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방화벽은 일반적인 컴퓨터 기기에 순수하게 프로그램 자체의 로직으로 실행되는 방화벽 이고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 방화벽은 골자는 비슷하지만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ASIC(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에이식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부가적인 장치가 있어야 운영이 가능한 방화벽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93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방화벽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processing unit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네트워크에 특화된 장비인데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인터넷이 갈수록 복잡해지면서 </a:t>
            </a:r>
            <a:r>
              <a:rPr lang="en-US" altLang="ko-KR" sz="12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CPU</a:t>
            </a:r>
            <a:r>
              <a:rPr lang="ko-KR" altLang="en-US" sz="12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가 맡았던 네트워크 연결과 데이터 전송 처리를 목적으로 하는 프로세서입니다</a:t>
            </a:r>
            <a:endParaRPr lang="en-US" altLang="ko-KR" sz="12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장착한 것이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NPU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방화벽입니다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멀티코어 프로세서 기반의 방화벽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NPU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방화벽은 뛰어난 성능에 유연성을 겸비했지만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프로그래밍하기가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어렵고 제품 개발의 소요시간이 길다는 단점이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명령어를 가지고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개발자에게 익숙하면서 한번에 많은 양의 패킷을 처리할 수 있는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프로세서를 사용한 것이 멀티코어 기반의 방화벽입니다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생각했을 때 구현방법 분류는 방화벽 프로그램을 어디에 설치해서 동작하게 하는 것에 따른 분류라고 생각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82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Screening Router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구성방식별 분류 첫번째 스크리닝 라우터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스크리닝 라우터는 패킷 필터 방화벽의 종류라고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 3,4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계층에서 동작해서 패킷 헤더에 포함된 내용을 분석하여 해당 패킷 트래픽을 허용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거부 하는 라우터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 속도가 빠르고 비용이 적게 드는 장점이 있지만 단점으로는 라우터의 부하를 주고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분석해서 차단하는 것이 불가능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1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호스트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 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계층인 어플리케이션 계층에서 동작하는 방화벽입니다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필터링이 아닌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방어 기능을 가진 호스트 시스템이라 할 수 있는데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베스천이라는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단어가 요새라는 뜻입니다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인증기능과 모니터링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로깅 등의 기능성이 좋지만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호스트가 공격당하면 모든 내부 네트워크 자원이 보호받지 못하다는 단점이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79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라우터와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호스트를 조합한 다른 종류의 방화벽이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간단하게 이름만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소개하도록하겠습니다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61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호스트는 패킷 필터 라우터와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구성되어있다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 라우터는 외부 및 내부 네트워크에서 발생하는 패킷을 통과시킬 것인지 결정하고 외부에서 내부로 유입되는 트래픽은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 로 검사된 패킷을 전송한다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호스트는 내부 및 외부 네트워크 시스템에 대한 인증을 담당한다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장점은 네트워크 계층과 응용 계층의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방어로 안전하다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융통성이 우수하고 듀얼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장점을 그대로 유지할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단점은 스크리닝 라우터의 정보가 변경되면 방어가 불가능 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구축 비용이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많이든다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78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호스트의 보안성 문제점을 해결한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 네트워크와 내부 네트워크 사이에 하나 이상의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네트워크를 두고 내부 네트워크를 외부 네트워크와 분리하기 위한 구조이다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두 개의 스크리닝 라우터와 한 개의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호스트로 구성되어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호스트의 장점을 유지하고 매우 안전한 구조이다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단점은 설치 및 관리가 어렵고 구축비용이 높다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서비스 속도가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느려질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20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현재 저희가 사용하고 있는 방화벽에 대해 간단하게 설명하도록 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차크라맥스는</a:t>
            </a:r>
            <a:r>
              <a:rPr lang="ko-KR" altLang="en-US" dirty="0"/>
              <a:t> 데이터베이스</a:t>
            </a:r>
            <a:r>
              <a:rPr lang="en-US" altLang="ko-KR" dirty="0"/>
              <a:t>, </a:t>
            </a:r>
            <a:r>
              <a:rPr lang="ko-KR" altLang="en-US" dirty="0"/>
              <a:t>시스템의 접근제어와 작업결재를 해주는 솔루션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Switch</a:t>
            </a:r>
            <a:r>
              <a:rPr lang="ko-KR" altLang="en-US" dirty="0"/>
              <a:t>는 </a:t>
            </a:r>
            <a:r>
              <a:rPr lang="en-US" altLang="ko-KR" dirty="0"/>
              <a:t>Sniffing Device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Sniffing(</a:t>
            </a:r>
            <a:r>
              <a:rPr lang="ko-KR" altLang="en-US" dirty="0" err="1"/>
              <a:t>스니핑</a:t>
            </a:r>
            <a:r>
              <a:rPr lang="en-US" altLang="ko-KR" dirty="0"/>
              <a:t>)</a:t>
            </a:r>
            <a:r>
              <a:rPr lang="ko-KR" altLang="en-US" dirty="0"/>
              <a:t>의 단어의 뜻은</a:t>
            </a:r>
            <a:r>
              <a:rPr lang="en-US" altLang="ko-KR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코를 훌쩍이는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킁킁거리며 냄새를 맡는 이라는 단어인데 냄새를 맡는 것처럼 감시하는 방식을 비유해서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붙혀진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이름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스니핑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방식은 서버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구성을 변경하지 않은 채로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상의 추가적인 성능 부하 없이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감시하는데는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어플리케이션을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데이터를 조회하고 그 기록들은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Chakra Max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User,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사용자는 매니저나 개발자로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Chakra Max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접근제어가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8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시스템에 대한 접근 제어 및 감사</a:t>
            </a:r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en-US" altLang="ko-KR" dirty="0"/>
              <a:t>1</a:t>
            </a:r>
            <a:r>
              <a:rPr lang="ko-KR" altLang="en-US" dirty="0"/>
              <a:t>차 인증으로 접속을 요청하면 </a:t>
            </a:r>
            <a:r>
              <a:rPr lang="en-US" altLang="ko-KR" dirty="0"/>
              <a:t>OTP</a:t>
            </a:r>
            <a:r>
              <a:rPr lang="ko-KR" altLang="en-US" dirty="0"/>
              <a:t>와 같은 </a:t>
            </a:r>
            <a:r>
              <a:rPr lang="en-US" altLang="ko-KR" dirty="0"/>
              <a:t>2</a:t>
            </a:r>
            <a:r>
              <a:rPr lang="ko-KR" altLang="en-US" dirty="0"/>
              <a:t>차 인증을 통해 허가된 시스템에 접속할 수 있게 해주는 시스템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하드웨어 및 소프트웨어 일체형 </a:t>
            </a:r>
            <a:r>
              <a:rPr lang="en-US" altLang="ko-KR" dirty="0"/>
              <a:t>Appliance </a:t>
            </a:r>
            <a:r>
              <a:rPr lang="ko-KR" altLang="en-US" dirty="0"/>
              <a:t>장비</a:t>
            </a:r>
          </a:p>
          <a:p>
            <a:r>
              <a:rPr lang="ko-KR" altLang="en-US" dirty="0"/>
              <a:t>계정 별 명령어 통제 기능</a:t>
            </a:r>
          </a:p>
          <a:p>
            <a:r>
              <a:rPr lang="en-US" altLang="ko-KR" dirty="0"/>
              <a:t>Windows RDP Service</a:t>
            </a:r>
            <a:r>
              <a:rPr lang="ko-KR" altLang="en-US" dirty="0"/>
              <a:t>에 대한 명령어 통제 기능</a:t>
            </a:r>
          </a:p>
          <a:p>
            <a:r>
              <a:rPr lang="en-US" altLang="ko-KR" dirty="0"/>
              <a:t>Windows </a:t>
            </a:r>
            <a:r>
              <a:rPr lang="ko-KR" altLang="en-US" dirty="0"/>
              <a:t>감사로그에 대한 특정 명령어 조회 기능</a:t>
            </a:r>
          </a:p>
          <a:p>
            <a:r>
              <a:rPr lang="ko-KR" altLang="en-US" dirty="0"/>
              <a:t>패스워드 정보 노출 보호 기능 </a:t>
            </a:r>
            <a:r>
              <a:rPr lang="en-US" altLang="ko-KR" dirty="0"/>
              <a:t>(‘*’ </a:t>
            </a:r>
            <a:r>
              <a:rPr lang="ko-KR" altLang="en-US" dirty="0"/>
              <a:t>처리 기능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Password </a:t>
            </a:r>
            <a:r>
              <a:rPr lang="ko-KR" altLang="en-US" dirty="0"/>
              <a:t>외에 </a:t>
            </a:r>
            <a:r>
              <a:rPr lang="en-US" altLang="ko-KR" dirty="0"/>
              <a:t>2 Factor </a:t>
            </a:r>
            <a:r>
              <a:rPr lang="ko-KR" altLang="en-US" dirty="0"/>
              <a:t>인증 기능 </a:t>
            </a:r>
            <a:r>
              <a:rPr lang="en-US" altLang="ko-KR" dirty="0"/>
              <a:t>(OTP, PKI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플랫폼의 서버와 </a:t>
            </a:r>
            <a:r>
              <a:rPr lang="en-US" altLang="ko-KR" dirty="0"/>
              <a:t>Network </a:t>
            </a:r>
            <a:r>
              <a:rPr lang="ko-KR" altLang="en-US" dirty="0"/>
              <a:t>장비에 접근</a:t>
            </a:r>
            <a:r>
              <a:rPr lang="en-US" altLang="ko-KR" dirty="0"/>
              <a:t>/</a:t>
            </a:r>
            <a:r>
              <a:rPr lang="ko-KR" altLang="en-US" dirty="0"/>
              <a:t>통제 기능</a:t>
            </a:r>
          </a:p>
          <a:p>
            <a:r>
              <a:rPr lang="ko-KR" altLang="en-US" dirty="0"/>
              <a:t>실시간 세션 감사 기능과 작업세션 강제종료 기능</a:t>
            </a:r>
          </a:p>
          <a:p>
            <a:r>
              <a:rPr lang="ko-KR" altLang="en-US" dirty="0"/>
              <a:t>세션기반으로 </a:t>
            </a:r>
            <a:r>
              <a:rPr lang="en-US" altLang="ko-KR" dirty="0"/>
              <a:t>Cloud </a:t>
            </a:r>
            <a:r>
              <a:rPr lang="ko-KR" altLang="en-US" dirty="0"/>
              <a:t>환경지원</a:t>
            </a:r>
          </a:p>
          <a:p>
            <a:r>
              <a:rPr lang="ko-KR" altLang="en-US" dirty="0"/>
              <a:t>그룹설정 및 다단계 트리구성으로 효율적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88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발표순서로는 </a:t>
            </a:r>
            <a:r>
              <a:rPr lang="en-US" altLang="ko-KR" dirty="0"/>
              <a:t>~~ </a:t>
            </a:r>
          </a:p>
          <a:p>
            <a:r>
              <a:rPr lang="ko-KR" altLang="en-US" dirty="0"/>
              <a:t>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방화벽은 일반적으로 신뢰할 수 있는 내부 네트워크와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신뢰할 수 없는 외부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네트워크간의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장벽을 방화벽이라고 합니다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서로 다른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네트워크"/>
              </a:rPr>
              <a:t>네트워크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지나는 데이터를 허용 또는 거부하거나 검열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수정하는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장치가 방화벽입니다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허용된 사용자의 접근은 통과시키고</a:t>
            </a:r>
            <a:endParaRPr lang="en-US" altLang="ko-KR" dirty="0"/>
          </a:p>
          <a:p>
            <a:r>
              <a:rPr lang="ko-KR" altLang="en-US" dirty="0"/>
              <a:t>해커와 같은 사용자의 접근은 차단 </a:t>
            </a:r>
            <a:r>
              <a:rPr lang="ko-KR" altLang="en-US" dirty="0" err="1"/>
              <a:t>하는것이</a:t>
            </a:r>
            <a:r>
              <a:rPr lang="ko-KR" altLang="en-US" dirty="0"/>
              <a:t> 기본적인 방화벽의 역할입니다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55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디음은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방화벽의 대표적인 기능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첫번쨰로 접근 제어는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관리자가 방화벽에 통과시킬 접근과 그렇지 않은 접근을 정의하면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이를 수행한다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접근제어는 구현방법에 따라 패킷 필터링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(Packet Filtering)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방식과 프록시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(Proxy)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 등으로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로깅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허용 또는 차단된 모든 접근 그리고 네트워크 트래픽과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관련한 사항을 로그로 남긴다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인증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인증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 인증과 같은 방법을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암호화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Encryption)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방화벽에서 다른 방화벽으로 데이터를 암호화해서 보내는 기능입니다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프라이버시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통제와 같은 기능이 있습니다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464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방화벽의 한계 첫번째는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악성 소프트웨어 침투 방어에 한계가 있습니다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패킷의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주소와 포트 번호로 접근 제어를 하는 것이 일반적입니다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바이러스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등과 같이 문서나 프로그램 내부에 포함된 악성 소프트웨어를 탐지하여 방어하는데 한계를 가지고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악의적인 내부 사용자의 공격을 막을 수 없습니다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보통 신뢰하지 않은 외부 네트워크로부터 신뢰하는 내부 네트워크를 보호하는 것이 주 목적입니다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외부 네트워크에 대한 보안 정책을 수행할 뿐 내부 네트워크에 보안 정책을 적용할 수 없습니다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자신을 통과하지 않은 통신에 대한 제어 불가능합니다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외부 사용자가 방화벽을 통과하는 통신 선로가 아닌 무선이나 사설 통신 선로를 이용해 통신을 한다면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공격자는 방화벽을 우회하여 내부 네트워크로 접속할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사용자 역시 방화벽을 우회하여 외부로 허용되는 않은 접속을 시도 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전혀 새로운 형태의 공격을 막을 수 없습니다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방화벽은 예측된 접속에 대한 규칙을 세우고 이에 대해서만 방어하기 때문에 새로운 형태의 공격에는 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능동적으로 적용할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2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방화벽의 분류입니다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세대별로 </a:t>
            </a:r>
            <a:r>
              <a:rPr lang="en-US" altLang="ko-KR" dirty="0"/>
              <a:t>1</a:t>
            </a:r>
            <a:r>
              <a:rPr lang="ko-KR" altLang="en-US" dirty="0"/>
              <a:t>세대는 패킷 필터링 방화벽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세대는 </a:t>
            </a:r>
            <a:r>
              <a:rPr lang="ko-KR" altLang="en-US" dirty="0" err="1"/>
              <a:t>스테이트풀</a:t>
            </a:r>
            <a:r>
              <a:rPr lang="ko-KR" altLang="en-US" dirty="0"/>
              <a:t> </a:t>
            </a:r>
            <a:r>
              <a:rPr lang="ko-KR" altLang="en-US" dirty="0" err="1"/>
              <a:t>인스펙션</a:t>
            </a:r>
            <a:r>
              <a:rPr lang="ko-KR" altLang="en-US" dirty="0"/>
              <a:t> 방화벽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세대는 </a:t>
            </a:r>
            <a:r>
              <a:rPr lang="ko-KR" altLang="en-US" dirty="0" err="1"/>
              <a:t>어플레케이션</a:t>
            </a:r>
            <a:r>
              <a:rPr lang="ko-KR" altLang="en-US" dirty="0"/>
              <a:t> 방화벽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사진들은 각 세대의 방화벽들이 패킷을 어떻게 감시하는지 비유를 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세대 패킷 필터링은 사진기로 감시하는 것 같이 패킷 내용은 확인하지 않고 특정 </a:t>
            </a:r>
            <a:r>
              <a:rPr lang="en-US" altLang="ko-KR" dirty="0"/>
              <a:t>IP </a:t>
            </a:r>
            <a:r>
              <a:rPr lang="ko-KR" altLang="en-US" dirty="0"/>
              <a:t>또는 </a:t>
            </a:r>
            <a:r>
              <a:rPr lang="en-US" altLang="ko-KR" dirty="0"/>
              <a:t>Port</a:t>
            </a:r>
            <a:r>
              <a:rPr lang="ko-KR" altLang="en-US" dirty="0"/>
              <a:t>를 확인하여 허용 또는 차단하는 방식이고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세대 </a:t>
            </a:r>
            <a:r>
              <a:rPr lang="ko-KR" altLang="en-US" dirty="0" err="1"/>
              <a:t>스테이트풀</a:t>
            </a:r>
            <a:r>
              <a:rPr lang="ko-KR" altLang="en-US" dirty="0"/>
              <a:t> </a:t>
            </a:r>
            <a:r>
              <a:rPr lang="ko-KR" altLang="en-US" dirty="0" err="1"/>
              <a:t>인스펙션은</a:t>
            </a:r>
            <a:r>
              <a:rPr lang="ko-KR" altLang="en-US" dirty="0"/>
              <a:t> 세션에 대한 정보를 확인하기에 </a:t>
            </a:r>
            <a:r>
              <a:rPr lang="en-US" altLang="ko-KR" dirty="0"/>
              <a:t>X-ray</a:t>
            </a:r>
            <a:r>
              <a:rPr lang="ko-KR" altLang="en-US" dirty="0"/>
              <a:t>를 찍는 것에 비유할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세대 어플리케이션 방화벽은 패킷의 데이터를 확인하고 더 나아가 데이터가 어플리케이션에 미치는 영향을 분석 할 수 있는 방화벽입니다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0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좀더 자세 설명하자면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패킷 필터링 방화벽은 가장 기본적인 방화벽 방식으로 </a:t>
            </a:r>
            <a:r>
              <a:rPr lang="en-US" altLang="ko-KR" dirty="0"/>
              <a:t>OSI 3, 4</a:t>
            </a:r>
            <a:r>
              <a:rPr lang="ko-KR" altLang="en-US" dirty="0"/>
              <a:t>계층에서 동작하는 방식입니다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미리 정해진 규칙에 따라 전송되는 패킷 안의 </a:t>
            </a:r>
            <a:r>
              <a:rPr lang="en-US" altLang="ko-KR" dirty="0"/>
              <a:t>IP</a:t>
            </a:r>
            <a:r>
              <a:rPr lang="ko-KR" altLang="en-US" dirty="0"/>
              <a:t>주소와 서비스 포트를 확인하고 </a:t>
            </a:r>
            <a:endParaRPr lang="en-US" altLang="ko-KR" dirty="0"/>
          </a:p>
          <a:p>
            <a:r>
              <a:rPr lang="ko-KR" altLang="en-US" dirty="0"/>
              <a:t>정의된 보안 규칙에 의해 허용 또는 차단을 결정합니다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다른 방식에 비해 속도가 빠르며 낮은 계층에서 동작하여 다른 애플리케이션과 연동이 용이한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0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인스펙션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풀의 단어 뜻은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연결상태를 추적할 수 있는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상태를 알 수 있는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인스펙션은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Inspection: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 라는 뜻 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세대에서 발전한 방식으로 세션계층을 포함한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 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계층에서 동작합니다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방화벽이 처음 만들어졌을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방화벽에는 연결 상태 개념이 없었습니다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트래픽마다 각각의 패킷을 개별적으로 모니터링해서 차단하거나 허용하는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파일 전송을 위해 파생 세션을 만드는 일부 프로토콜을 지원하기 위해서 많은 포트를 열어야 하는 상황이 발생하는데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발생하는 문제들을 해결하기 위해서 고안된 것이 패킷 단위의 검사가 아닌 세션 단위의 검사를 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인스펙션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방화벽입니다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2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세대 어플리케이션 방화벽은 </a:t>
            </a:r>
            <a:r>
              <a:rPr lang="en-US" altLang="ko-KR" dirty="0"/>
              <a:t>OSI 7</a:t>
            </a:r>
            <a:r>
              <a:rPr lang="ko-KR" altLang="en-US" dirty="0"/>
              <a:t>계층 영역에 동작하는 방식으로 패킷 헤더 안에 데이터영역 까지 통제할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공격 패턴이 점차 발달하면서 공격 접근이 일상적인 트래픽과 같은 특성을 가지게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패킷 필터 기반의 방화벽으로는 이러한 공격을 방어하기 어려워지게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패킷의 내용을 검사하고 더 나아가서는 애플리케이션에 어떠한 영향을 미칠지를 분석하는 방화벽이 어플리케이션 방화벽입니다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IPS, WAF, UTM </a:t>
            </a:r>
            <a:r>
              <a:rPr lang="ko-KR" altLang="en-US" dirty="0"/>
              <a:t>등으로 불리는 네트워크 장비들이 대표적인 애플리케이션 방화벽이고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WAF</a:t>
            </a:r>
            <a:r>
              <a:rPr lang="ko-KR" altLang="en-US" dirty="0"/>
              <a:t>는 </a:t>
            </a:r>
            <a:r>
              <a:rPr lang="en-US" altLang="ko-KR" dirty="0"/>
              <a:t>Web Application Firewall</a:t>
            </a:r>
            <a:r>
              <a:rPr lang="ko-KR" altLang="en-US" dirty="0"/>
              <a:t>는 </a:t>
            </a:r>
            <a:r>
              <a:rPr lang="en-US" altLang="ko-KR" dirty="0"/>
              <a:t>TCP </a:t>
            </a:r>
            <a:r>
              <a:rPr lang="ko-KR" altLang="en-US" dirty="0"/>
              <a:t>헤더 포트가 </a:t>
            </a:r>
            <a:r>
              <a:rPr lang="en-US" altLang="ko-KR" dirty="0"/>
              <a:t>80,</a:t>
            </a:r>
            <a:r>
              <a:rPr lang="ko-KR" altLang="en-US" dirty="0"/>
              <a:t> </a:t>
            </a:r>
            <a:r>
              <a:rPr lang="en-US" altLang="ko-KR" dirty="0"/>
              <a:t>433</a:t>
            </a:r>
            <a:r>
              <a:rPr lang="ko-KR" altLang="en-US" dirty="0"/>
              <a:t>인 </a:t>
            </a:r>
            <a:r>
              <a:rPr lang="en-US" altLang="ko-KR" dirty="0"/>
              <a:t>http </a:t>
            </a:r>
            <a:r>
              <a:rPr lang="ko-KR" altLang="en-US" dirty="0"/>
              <a:t>포트를 집중적으로 분석하는 웹환경에 특화된 </a:t>
            </a:r>
            <a:r>
              <a:rPr lang="ko-KR" altLang="en-US" dirty="0" err="1"/>
              <a:t>어플리케이션방화벽입니다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B3A2-22F4-41C6-9638-CEB87B65DB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0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4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4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77" r:id="rId8"/>
    <p:sldLayoutId id="2147483778" r:id="rId9"/>
    <p:sldLayoutId id="2147483779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ko.wikipedia.org/wiki/%EC%A7%91%EC%A0%81_%ED%9A%8C%EB%A1%9C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2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249EFEF4-BD83-4A69-B730-03ED931D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b="15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52C874E-C404-4334-9043-3382EED90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5651" y="1217731"/>
            <a:ext cx="7530685" cy="316386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방 화 벽</a:t>
            </a:r>
            <a:br>
              <a:rPr lang="en-US" altLang="ko-KR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</a:br>
            <a:r>
              <a:rPr lang="en-US" altLang="ko-KR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(Firewall)</a:t>
            </a:r>
            <a:r>
              <a:rPr lang="ko-KR" alt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9F6D-8082-41B9-AFC1-704664230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1679" y="5079435"/>
            <a:ext cx="7583133" cy="127912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강석인 담당</a:t>
            </a:r>
          </a:p>
        </p:txBody>
      </p:sp>
    </p:spTree>
    <p:extLst>
      <p:ext uri="{BB962C8B-B14F-4D97-AF65-F5344CB8AC3E}">
        <p14:creationId xmlns:p14="http://schemas.microsoft.com/office/powerpoint/2010/main" val="306356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구현방법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7AC028-7358-4048-AFAC-B6067E60749E}"/>
              </a:ext>
            </a:extLst>
          </p:cNvPr>
          <p:cNvSpPr/>
          <p:nvPr/>
        </p:nvSpPr>
        <p:spPr>
          <a:xfrm>
            <a:off x="1178841" y="1766848"/>
            <a:ext cx="46758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① 소프트웨어 방화벽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PC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와 같은 장비에 순수하게 소프트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</a:t>
            </a:r>
            <a:r>
              <a:rPr lang="ko-KR" altLang="en-US" sz="20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웨어를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이용하여 방화벽을 구현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A20060-1521-4A3F-9F0C-AC5809210138}"/>
              </a:ext>
            </a:extLst>
          </p:cNvPr>
          <p:cNvSpPr/>
          <p:nvPr/>
        </p:nvSpPr>
        <p:spPr>
          <a:xfrm>
            <a:off x="6337302" y="1766848"/>
            <a:ext cx="46758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② 하드웨어 방화벽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네트워크 장비에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ASIC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등을 이용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하여 방화벽을 구현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84B13-AD6B-4724-ABF6-E32BDACA9073}"/>
              </a:ext>
            </a:extLst>
          </p:cNvPr>
          <p:cNvSpPr/>
          <p:nvPr/>
        </p:nvSpPr>
        <p:spPr>
          <a:xfrm>
            <a:off x="4358640" y="6544350"/>
            <a:ext cx="7833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* ASIC(</a:t>
            </a:r>
            <a:r>
              <a:rPr lang="ko-KR" altLang="en-US" sz="1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특정 용도용 집적 회로</a:t>
            </a:r>
            <a:r>
              <a:rPr lang="en-US" altLang="ko-KR" sz="1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):</a:t>
            </a:r>
            <a:r>
              <a:rPr lang="ko-KR" altLang="en-US" sz="1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특정 용도에 맞게 맞춤 제작된 </a:t>
            </a:r>
            <a:r>
              <a:rPr lang="ko-KR" altLang="en-US" sz="1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hlinkClick r:id="rId3" tooltip="집적 회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집적 </a:t>
            </a:r>
            <a:r>
              <a:rPr lang="ko-KR" altLang="en-US" sz="1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회로</a:t>
            </a:r>
          </a:p>
        </p:txBody>
      </p:sp>
      <p:pic>
        <p:nvPicPr>
          <p:cNvPr id="2050" name="Picture 2" descr="JUNIPER - SRX340-SYS-JB - Juniper SRX340 Services Gateway - Sicherheitsgerät">
            <a:extLst>
              <a:ext uri="{FF2B5EF4-FFF2-40B4-BE49-F238E27FC236}">
                <a16:creationId xmlns:a16="http://schemas.microsoft.com/office/drawing/2014/main" id="{06A49C98-3873-428C-9BCF-95F5A7554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36" r="96822">
                        <a14:foregroundMark x1="7868" y1="54063" x2="7868" y2="54063"/>
                        <a14:foregroundMark x1="7519" y1="55937" x2="5000" y2="65938"/>
                        <a14:foregroundMark x1="5000" y1="67938" x2="5000" y2="67938"/>
                        <a14:foregroundMark x1="92829" y1="58875" x2="96860" y2="70000"/>
                        <a14:foregroundMark x1="736" y1="64063" x2="736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94" y="3226660"/>
            <a:ext cx="2814002" cy="174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mo VPN IPCop Firewall - YouTube">
            <a:extLst>
              <a:ext uri="{FF2B5EF4-FFF2-40B4-BE49-F238E27FC236}">
                <a16:creationId xmlns:a16="http://schemas.microsoft.com/office/drawing/2014/main" id="{045FC912-FE61-4CA3-9668-DC78F50DA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0" y="3305114"/>
            <a:ext cx="2721471" cy="15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보안 기기 컴퓨터 보안 컴퓨터 하드웨어 기술 방화벽, 중역, 전자 제품, 전자 장치, 데이터 png | PNGWing">
            <a:extLst>
              <a:ext uri="{FF2B5EF4-FFF2-40B4-BE49-F238E27FC236}">
                <a16:creationId xmlns:a16="http://schemas.microsoft.com/office/drawing/2014/main" id="{0F689B36-DC99-4963-9063-C4F0E689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55" b="89455" l="4783" r="96522">
                        <a14:foregroundMark x1="27826" y1="31636" x2="65326" y2="40727"/>
                        <a14:foregroundMark x1="65326" y1="40727" x2="74457" y2="38909"/>
                        <a14:foregroundMark x1="6522" y1="73091" x2="12717" y2="81455"/>
                        <a14:foregroundMark x1="12717" y1="81455" x2="31196" y2="75273"/>
                        <a14:foregroundMark x1="31196" y1="75273" x2="52174" y2="76000"/>
                        <a14:foregroundMark x1="52174" y1="76000" x2="58587" y2="75273"/>
                        <a14:foregroundMark x1="58587" y1="75273" x2="92500" y2="86909"/>
                        <a14:foregroundMark x1="93913" y1="73091" x2="69348" y2="19636"/>
                        <a14:foregroundMark x1="69348" y1="19636" x2="63478" y2="13455"/>
                        <a14:foregroundMark x1="63478" y1="13455" x2="30761" y2="18909"/>
                        <a14:foregroundMark x1="30761" y1="18909" x2="19130" y2="44000"/>
                        <a14:foregroundMark x1="19130" y1="44000" x2="17717" y2="60000"/>
                        <a14:foregroundMark x1="4783" y1="68727" x2="7500" y2="89091"/>
                        <a14:foregroundMark x1="96196" y1="70909" x2="96522" y2="76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691" y="4989210"/>
            <a:ext cx="3192865" cy="95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fSense 설치 및 구성 : 기업용 고급 방화벽 | ITIGIC">
            <a:extLst>
              <a:ext uri="{FF2B5EF4-FFF2-40B4-BE49-F238E27FC236}">
                <a16:creationId xmlns:a16="http://schemas.microsoft.com/office/drawing/2014/main" id="{7A0EF559-A86C-4462-BB40-C41B3C5D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50" y="5188423"/>
            <a:ext cx="2721469" cy="14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7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5" grpId="0"/>
      <p:bldP spid="7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구현방법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7AC028-7358-4048-AFAC-B6067E60749E}"/>
              </a:ext>
            </a:extLst>
          </p:cNvPr>
          <p:cNvSpPr/>
          <p:nvPr/>
        </p:nvSpPr>
        <p:spPr>
          <a:xfrm>
            <a:off x="1178841" y="1766848"/>
            <a:ext cx="4957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③</a:t>
            </a:r>
            <a:r>
              <a:rPr lang="en-US" altLang="ko-KR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NPU 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기반 방화벽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Network Processing Unit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데이터 전송과 처리 등 각자 설계목적에 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맞게 동작하는 신개념의 프로세서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A20060-1521-4A3F-9F0C-AC5809210138}"/>
              </a:ext>
            </a:extLst>
          </p:cNvPr>
          <p:cNvSpPr/>
          <p:nvPr/>
        </p:nvSpPr>
        <p:spPr>
          <a:xfrm>
            <a:off x="6337300" y="1766848"/>
            <a:ext cx="559505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④ 멀티코어 프로세서 기반 방화벽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NPU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기반 방화벽은 뛰어난 성능과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유연성을 겸비하였지만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프로그래밍이 어려움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- CPU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와 같은 명령어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개발자에게 익숙함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</a:p>
        </p:txBody>
      </p:sp>
      <p:pic>
        <p:nvPicPr>
          <p:cNvPr id="2052" name="Picture 4" descr="New study: Network Processing Unit (NPU) market analysis till 2025 - WhaTech">
            <a:extLst>
              <a:ext uri="{FF2B5EF4-FFF2-40B4-BE49-F238E27FC236}">
                <a16:creationId xmlns:a16="http://schemas.microsoft.com/office/drawing/2014/main" id="{224E6085-6E70-4F35-9491-296786D1C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18754" b="13450"/>
          <a:stretch/>
        </p:blipFill>
        <p:spPr bwMode="auto">
          <a:xfrm>
            <a:off x="1631165" y="4182223"/>
            <a:ext cx="3771604" cy="19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멀티 프로세싱이란?">
            <a:extLst>
              <a:ext uri="{FF2B5EF4-FFF2-40B4-BE49-F238E27FC236}">
                <a16:creationId xmlns:a16="http://schemas.microsoft.com/office/drawing/2014/main" id="{B9527340-CC6C-4366-92EC-1102CAF6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115" y="4182223"/>
            <a:ext cx="3527426" cy="21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구성방식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02FA02-0D02-428E-8B87-39428489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1" y="3172059"/>
            <a:ext cx="9061937" cy="242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F7FFA-A845-4E16-AA47-4D8F1ACE06C6}"/>
              </a:ext>
            </a:extLst>
          </p:cNvPr>
          <p:cNvSpPr/>
          <p:nvPr/>
        </p:nvSpPr>
        <p:spPr>
          <a:xfrm>
            <a:off x="1065369" y="1766848"/>
            <a:ext cx="287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① 스크리닝 라우터</a:t>
            </a:r>
            <a:endParaRPr lang="en-US" altLang="ko-KR" sz="24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   Screening Router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4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구성방식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F7FFA-A845-4E16-AA47-4D8F1ACE06C6}"/>
              </a:ext>
            </a:extLst>
          </p:cNvPr>
          <p:cNvSpPr/>
          <p:nvPr/>
        </p:nvSpPr>
        <p:spPr>
          <a:xfrm>
            <a:off x="1065369" y="1766848"/>
            <a:ext cx="287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② </a:t>
            </a:r>
            <a:r>
              <a:rPr lang="ko-KR" altLang="en-US" sz="24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베스천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호스트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    Bastion Host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D53788-F109-4A53-8621-E48FC738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0" y="2345605"/>
            <a:ext cx="7972408" cy="399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구성방식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F7FFA-A845-4E16-AA47-4D8F1ACE06C6}"/>
              </a:ext>
            </a:extLst>
          </p:cNvPr>
          <p:cNvSpPr/>
          <p:nvPr/>
        </p:nvSpPr>
        <p:spPr>
          <a:xfrm>
            <a:off x="1065369" y="1766848"/>
            <a:ext cx="287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③ 듀얼 </a:t>
            </a:r>
            <a:r>
              <a:rPr lang="ko-KR" altLang="en-US" sz="24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홈드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호스트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    Dual Homed Host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1CCFBC-4C4F-4395-B989-0C735CFE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415" y="2474558"/>
            <a:ext cx="8417169" cy="36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2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구성방식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F7FFA-A845-4E16-AA47-4D8F1ACE06C6}"/>
              </a:ext>
            </a:extLst>
          </p:cNvPr>
          <p:cNvSpPr/>
          <p:nvPr/>
        </p:nvSpPr>
        <p:spPr>
          <a:xfrm>
            <a:off x="1065369" y="1766848"/>
            <a:ext cx="287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④ </a:t>
            </a:r>
            <a:r>
              <a:rPr lang="ko-KR" altLang="en-US" sz="24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스크린드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호스트</a:t>
            </a:r>
            <a:r>
              <a:rPr lang="en-US" altLang="ko-KR" sz="16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         </a:t>
            </a:r>
          </a:p>
          <a:p>
            <a:r>
              <a:rPr lang="en-US" altLang="ko-KR" sz="16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     Screened Host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FC2E142-44A8-4FF6-A2B5-6EB6DD9E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80" y="2474734"/>
            <a:ext cx="6128040" cy="4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75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461004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구성방식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F7FFA-A845-4E16-AA47-4D8F1ACE06C6}"/>
              </a:ext>
            </a:extLst>
          </p:cNvPr>
          <p:cNvSpPr/>
          <p:nvPr/>
        </p:nvSpPr>
        <p:spPr>
          <a:xfrm>
            <a:off x="1065369" y="1766848"/>
            <a:ext cx="287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⑤ </a:t>
            </a:r>
            <a:r>
              <a:rPr lang="ko-KR" altLang="en-US" sz="24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스크린드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서브넷</a:t>
            </a:r>
            <a:endParaRPr lang="ko-KR" altLang="en-US" sz="24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   Screened Subnet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B435E0-1DA5-4816-891F-ED5E86FC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13" y="2595828"/>
            <a:ext cx="6561381" cy="412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4.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사용하고 있는 방화벽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CAA071-9AA4-4885-8A2D-2ADB8834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6392" y="1079241"/>
            <a:ext cx="9476976" cy="55258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E246A5-AB8A-42D5-94C4-878F24755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632" y="1253178"/>
            <a:ext cx="3057279" cy="13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092796-7F1C-4DB9-BF2C-9700EF33FFF8}"/>
              </a:ext>
            </a:extLst>
          </p:cNvPr>
          <p:cNvSpPr/>
          <p:nvPr/>
        </p:nvSpPr>
        <p:spPr>
          <a:xfrm>
            <a:off x="1309809" y="1063036"/>
            <a:ext cx="9430141" cy="5377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4.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사용하고 있는 방화벽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94ADC-1AD8-47BD-9059-D779E597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7" y="1348153"/>
            <a:ext cx="3561080" cy="1024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0BE76B-E2A9-4518-B8E3-4C074804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962" y="2633294"/>
            <a:ext cx="8457834" cy="35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9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ACFE9DDC-83E9-4F8C-B59B-D716961D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-2988" y="-1"/>
            <a:ext cx="12192000" cy="685800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8AD6AE23-FAF5-4AF2-89DE-BDBBD88C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922" y="3428999"/>
            <a:ext cx="4274179" cy="1129229"/>
          </a:xfrm>
        </p:spPr>
        <p:txBody>
          <a:bodyPr anchor="ctr">
            <a:normAutofit fontScale="90000"/>
          </a:bodyPr>
          <a:lstStyle/>
          <a:p>
            <a:r>
              <a:rPr lang="ko-KR" altLang="en-US" sz="5400" b="1" dirty="0">
                <a:solidFill>
                  <a:schemeClr val="tx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감 사 합 </a:t>
            </a:r>
            <a:r>
              <a:rPr lang="ko-KR" altLang="en-US" sz="5400" b="1" dirty="0" err="1">
                <a:solidFill>
                  <a:schemeClr val="tx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니</a:t>
            </a:r>
            <a:r>
              <a:rPr lang="ko-KR" altLang="en-US" sz="5400" b="1" dirty="0">
                <a:solidFill>
                  <a:schemeClr val="tx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4212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Picture 2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3" descr="노트북, 커피, 전자 필기장, 펜, 결말, 연기로 유랑한 유머 채우기의 갱시외 효과">
            <a:extLst>
              <a:ext uri="{FF2B5EF4-FFF2-40B4-BE49-F238E27FC236}">
                <a16:creationId xmlns:a16="http://schemas.microsoft.com/office/drawing/2014/main" id="{ACFE9DDC-83E9-4F8C-B59B-D716961D1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5730"/>
          <a:stretch/>
        </p:blipFill>
        <p:spPr>
          <a:xfrm>
            <a:off x="-2988" y="-1"/>
            <a:ext cx="12192000" cy="685800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E9B092E-D66A-4EA7-BBE1-CCA8B9061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619ED9A-EBDC-4CCF-8262-9B63942F3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0654581-F706-475D-ABF0-14EE63DB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8AD6AE23-FAF5-4AF2-89DE-BDBBD88C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3842" y="216704"/>
            <a:ext cx="3317240" cy="1129229"/>
          </a:xfrm>
        </p:spPr>
        <p:txBody>
          <a:bodyPr anchor="ctr">
            <a:normAutofit/>
          </a:bodyPr>
          <a:lstStyle/>
          <a:p>
            <a:r>
              <a:rPr lang="ko-KR" alt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목 차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988DB65-75B4-4E0C-8A92-1CF0A734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1665" y="1553366"/>
            <a:ext cx="4957000" cy="4175405"/>
          </a:xfrm>
        </p:spPr>
        <p:txBody>
          <a:bodyPr anchor="ctr">
            <a:normAutofit/>
          </a:bodyPr>
          <a:lstStyle/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방화벽이란</a:t>
            </a:r>
            <a:r>
              <a:rPr lang="en-US" altLang="ko-KR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기능과 한계</a:t>
            </a:r>
            <a:endParaRPr lang="en-US" altLang="ko-KR" sz="2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457200" indent="-457200" algn="l">
              <a:lnSpc>
                <a:spcPct val="250000"/>
              </a:lnSpc>
              <a:buAutoNum type="arabicPeriod"/>
            </a:pPr>
            <a:r>
              <a:rPr lang="ko-KR" altLang="en-US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사용하고 있는 방화벽</a:t>
            </a:r>
            <a:endParaRPr lang="en-US" altLang="ko-KR" sz="2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06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1.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방화벽이란</a:t>
            </a: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11784D-8D39-4C3B-8850-1A17CCAD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05" y="1302789"/>
            <a:ext cx="784479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08A9DE-3416-4119-8FDC-34BE457B9138}"/>
              </a:ext>
            </a:extLst>
          </p:cNvPr>
          <p:cNvSpPr/>
          <p:nvPr/>
        </p:nvSpPr>
        <p:spPr>
          <a:xfrm>
            <a:off x="1518380" y="5618480"/>
            <a:ext cx="2590800" cy="723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신뢰할 수 </a:t>
            </a:r>
            <a:r>
              <a:rPr lang="ko-KR" altLang="en-US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있는</a:t>
            </a:r>
            <a:endParaRPr lang="en-US" altLang="ko-KR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네트워크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F96435-0261-4AE9-BE00-6B36D7C80685}"/>
              </a:ext>
            </a:extLst>
          </p:cNvPr>
          <p:cNvSpPr/>
          <p:nvPr/>
        </p:nvSpPr>
        <p:spPr>
          <a:xfrm>
            <a:off x="7126007" y="5618480"/>
            <a:ext cx="2590800" cy="723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신뢰할 수 </a:t>
            </a:r>
            <a:r>
              <a:rPr lang="ko-KR" altLang="en-US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없는</a:t>
            </a:r>
            <a:endParaRPr lang="en-US" altLang="ko-KR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네트워크</a:t>
            </a: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F1445DDD-21EE-465D-9240-F168C56DE40E}"/>
              </a:ext>
            </a:extLst>
          </p:cNvPr>
          <p:cNvSpPr/>
          <p:nvPr/>
        </p:nvSpPr>
        <p:spPr>
          <a:xfrm>
            <a:off x="3289300" y="3493472"/>
            <a:ext cx="4711988" cy="495300"/>
          </a:xfrm>
          <a:prstGeom prst="leftArrow">
            <a:avLst/>
          </a:prstGeom>
          <a:solidFill>
            <a:srgbClr val="00B0F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85686-E212-41F2-843B-1C1ACBA98A65}"/>
              </a:ext>
            </a:extLst>
          </p:cNvPr>
          <p:cNvSpPr txBox="1"/>
          <p:nvPr/>
        </p:nvSpPr>
        <p:spPr>
          <a:xfrm>
            <a:off x="6024880" y="3988772"/>
            <a:ext cx="1854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B0F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허용된 접근</a:t>
            </a:r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AD39B391-497D-49CD-913D-36EBA35AC0E1}"/>
              </a:ext>
            </a:extLst>
          </p:cNvPr>
          <p:cNvSpPr/>
          <p:nvPr/>
        </p:nvSpPr>
        <p:spPr>
          <a:xfrm rot="16200000">
            <a:off x="6420410" y="1509701"/>
            <a:ext cx="1535868" cy="1625888"/>
          </a:xfrm>
          <a:prstGeom prst="uturnArrow">
            <a:avLst>
              <a:gd name="adj1" fmla="val 16638"/>
              <a:gd name="adj2" fmla="val 16524"/>
              <a:gd name="adj3" fmla="val 20314"/>
              <a:gd name="adj4" fmla="val 39064"/>
              <a:gd name="adj5" fmla="val 100000"/>
            </a:avLst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C32D7-34DF-43CF-847A-727C5F9F7BEF}"/>
              </a:ext>
            </a:extLst>
          </p:cNvPr>
          <p:cNvSpPr txBox="1"/>
          <p:nvPr/>
        </p:nvSpPr>
        <p:spPr>
          <a:xfrm>
            <a:off x="6147088" y="1004327"/>
            <a:ext cx="1854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차단된 접근</a:t>
            </a:r>
          </a:p>
        </p:txBody>
      </p:sp>
    </p:spTree>
    <p:extLst>
      <p:ext uri="{BB962C8B-B14F-4D97-AF65-F5344CB8AC3E}">
        <p14:creationId xmlns:p14="http://schemas.microsoft.com/office/powerpoint/2010/main" val="29114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3" grpId="0" animBg="1"/>
      <p:bldP spid="5" grpId="0" animBg="1"/>
      <p:bldP spid="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기능과 한계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EF65D3-C074-4E45-8176-A290FA39CDFD}"/>
              </a:ext>
            </a:extLst>
          </p:cNvPr>
          <p:cNvSpPr/>
          <p:nvPr/>
        </p:nvSpPr>
        <p:spPr>
          <a:xfrm>
            <a:off x="1514121" y="1857374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① 접근 제어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(Access Control)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통과시킬 접근과 그렇지 않은 접근을 결정하여 허용과 차단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E05D0-17AF-4F99-BAC4-328C434409C5}"/>
              </a:ext>
            </a:extLst>
          </p:cNvPr>
          <p:cNvSpPr/>
          <p:nvPr/>
        </p:nvSpPr>
        <p:spPr>
          <a:xfrm>
            <a:off x="1514121" y="3113617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② 로깅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(Logging)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 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허용 또는 차단된 접근에 대한 기록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438A0B-8582-4495-AC94-013E6C849B4F}"/>
              </a:ext>
            </a:extLst>
          </p:cNvPr>
          <p:cNvSpPr/>
          <p:nvPr/>
        </p:nvSpPr>
        <p:spPr>
          <a:xfrm>
            <a:off x="1514121" y="4369860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③ 인증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(Authentication)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메시지 인증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 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사용자 인증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 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클라이언트 인증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D2FFBF-39E4-4BDC-9A31-65433C7019FE}"/>
              </a:ext>
            </a:extLst>
          </p:cNvPr>
          <p:cNvSpPr/>
          <p:nvPr/>
        </p:nvSpPr>
        <p:spPr>
          <a:xfrm>
            <a:off x="1514121" y="5626103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④ 데이터 암호화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(Data Encryption)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-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방화벽에서 다른 방화벽까지 전송되는 데이터를 암호화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(VPN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등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FC8345-A448-468F-80EB-FB76579CAD8E}"/>
              </a:ext>
            </a:extLst>
          </p:cNvPr>
          <p:cNvSpPr/>
          <p:nvPr/>
        </p:nvSpPr>
        <p:spPr>
          <a:xfrm>
            <a:off x="773539" y="959798"/>
            <a:ext cx="3217693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</a:t>
            </a:r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474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" grpId="0"/>
      <p:bldP spid="2" grpId="1"/>
      <p:bldP spid="2" grpId="2"/>
      <p:bldP spid="10" grpId="0"/>
      <p:bldP spid="10" grpId="2"/>
      <p:bldP spid="10" grpId="3"/>
      <p:bldP spid="11" grpId="0"/>
      <p:bldP spid="11" grpId="1"/>
      <p:bldP spid="11" grpId="2"/>
      <p:bldP spid="12" grpId="0"/>
      <p:bldP spid="12" grpId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기능과 한계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EF65D3-C074-4E45-8176-A290FA39CDFD}"/>
              </a:ext>
            </a:extLst>
          </p:cNvPr>
          <p:cNvSpPr/>
          <p:nvPr/>
        </p:nvSpPr>
        <p:spPr>
          <a:xfrm>
            <a:off x="1514121" y="1857374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① 악성 소프트웨어</a:t>
            </a:r>
            <a:r>
              <a:rPr lang="en-US" altLang="ko-KR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바이러스</a:t>
            </a:r>
            <a:r>
              <a:rPr lang="en-US" altLang="ko-KR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 패킷의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IP, Port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번호로 접근제어를 하는 것이 일반적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데이터 검사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x)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E05D0-17AF-4F99-BAC4-328C434409C5}"/>
              </a:ext>
            </a:extLst>
          </p:cNvPr>
          <p:cNvSpPr/>
          <p:nvPr/>
        </p:nvSpPr>
        <p:spPr>
          <a:xfrm>
            <a:off x="1514121" y="3113617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②</a:t>
            </a:r>
            <a:r>
              <a:rPr lang="en-US" altLang="ko-KR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악의적인 내부 사용자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 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내부 네트워크에 보안 정책 적용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x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438A0B-8582-4495-AC94-013E6C849B4F}"/>
              </a:ext>
            </a:extLst>
          </p:cNvPr>
          <p:cNvSpPr/>
          <p:nvPr/>
        </p:nvSpPr>
        <p:spPr>
          <a:xfrm>
            <a:off x="1514121" y="4369860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③</a:t>
            </a:r>
            <a:r>
              <a:rPr lang="en-US" altLang="ko-KR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방화벽을 통과하지 않는 통신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 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방화벽을 우회하여 내부 네트워크로 접속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D2FFBF-39E4-4BDC-9A31-65433C7019FE}"/>
              </a:ext>
            </a:extLst>
          </p:cNvPr>
          <p:cNvSpPr/>
          <p:nvPr/>
        </p:nvSpPr>
        <p:spPr>
          <a:xfrm>
            <a:off x="1514121" y="5626103"/>
            <a:ext cx="10323658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④ 새로운 형태의 공격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-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예측되는 접속에 대해 방어 가능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능동적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x)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28E4F0-B6CE-4253-AFF7-0AC71C9DBE12}"/>
              </a:ext>
            </a:extLst>
          </p:cNvPr>
          <p:cNvSpPr/>
          <p:nvPr/>
        </p:nvSpPr>
        <p:spPr>
          <a:xfrm>
            <a:off x="773539" y="959798"/>
            <a:ext cx="3217693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</a:t>
            </a:r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한계</a:t>
            </a:r>
          </a:p>
        </p:txBody>
      </p:sp>
    </p:spTree>
    <p:extLst>
      <p:ext uri="{BB962C8B-B14F-4D97-AF65-F5344CB8AC3E}">
        <p14:creationId xmlns:p14="http://schemas.microsoft.com/office/powerpoint/2010/main" val="40706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" grpId="0"/>
      <p:bldP spid="2" grpId="1"/>
      <p:bldP spid="2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217693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C84D11-7B8C-40A6-946B-5FE15AF0A887}"/>
              </a:ext>
            </a:extLst>
          </p:cNvPr>
          <p:cNvSpPr/>
          <p:nvPr/>
        </p:nvSpPr>
        <p:spPr>
          <a:xfrm>
            <a:off x="1850828" y="1873541"/>
            <a:ext cx="1063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1</a:t>
            </a:r>
            <a:r>
              <a:rPr lang="ko-KR" altLang="en-US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endParaRPr lang="ko-KR" altLang="en-US" sz="2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BFEA3F-9737-4941-8697-C6D1465CEC9D}"/>
              </a:ext>
            </a:extLst>
          </p:cNvPr>
          <p:cNvSpPr/>
          <p:nvPr/>
        </p:nvSpPr>
        <p:spPr>
          <a:xfrm>
            <a:off x="773538" y="2396762"/>
            <a:ext cx="3217693" cy="4177032"/>
          </a:xfrm>
          <a:prstGeom prst="roundRect">
            <a:avLst>
              <a:gd name="adj" fmla="val 28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5BE424B-196D-421B-A7AB-1AFE6C38FBF6}"/>
              </a:ext>
            </a:extLst>
          </p:cNvPr>
          <p:cNvSpPr/>
          <p:nvPr/>
        </p:nvSpPr>
        <p:spPr>
          <a:xfrm>
            <a:off x="4487153" y="2396762"/>
            <a:ext cx="3217693" cy="4177032"/>
          </a:xfrm>
          <a:prstGeom prst="roundRect">
            <a:avLst>
              <a:gd name="adj" fmla="val 28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BFB9118-9AAB-4A25-BB57-A67F14536A18}"/>
              </a:ext>
            </a:extLst>
          </p:cNvPr>
          <p:cNvSpPr/>
          <p:nvPr/>
        </p:nvSpPr>
        <p:spPr>
          <a:xfrm>
            <a:off x="8200769" y="2396761"/>
            <a:ext cx="3217693" cy="4177032"/>
          </a:xfrm>
          <a:prstGeom prst="roundRect">
            <a:avLst>
              <a:gd name="adj" fmla="val 28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298250-8ACC-4E8A-BF44-558F635F58F9}"/>
              </a:ext>
            </a:extLst>
          </p:cNvPr>
          <p:cNvSpPr/>
          <p:nvPr/>
        </p:nvSpPr>
        <p:spPr>
          <a:xfrm>
            <a:off x="5522766" y="1873541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</a:t>
            </a:r>
            <a:r>
              <a:rPr lang="ko-KR" altLang="en-US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6E9EC5-F87B-4934-98DD-F8C66C512B75}"/>
              </a:ext>
            </a:extLst>
          </p:cNvPr>
          <p:cNvSpPr/>
          <p:nvPr/>
        </p:nvSpPr>
        <p:spPr>
          <a:xfrm>
            <a:off x="9278060" y="1873541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</a:t>
            </a:r>
            <a:r>
              <a:rPr lang="ko-KR" altLang="en-US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AF36F8-1CBE-44F5-8E76-4C762813EE95}"/>
              </a:ext>
            </a:extLst>
          </p:cNvPr>
          <p:cNvSpPr/>
          <p:nvPr/>
        </p:nvSpPr>
        <p:spPr>
          <a:xfrm>
            <a:off x="1615187" y="2533997"/>
            <a:ext cx="1534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필터링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3FA083-45F2-444A-BB4E-502FB25F629F}"/>
              </a:ext>
            </a:extLst>
          </p:cNvPr>
          <p:cNvSpPr/>
          <p:nvPr/>
        </p:nvSpPr>
        <p:spPr>
          <a:xfrm>
            <a:off x="4827864" y="2533997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스테이트풀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인스펙션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4E2590-D11C-4BD4-8209-FD3DCA48C014}"/>
              </a:ext>
            </a:extLst>
          </p:cNvPr>
          <p:cNvSpPr/>
          <p:nvPr/>
        </p:nvSpPr>
        <p:spPr>
          <a:xfrm>
            <a:off x="8961467" y="2537783"/>
            <a:ext cx="1779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어플리케이션</a:t>
            </a:r>
          </a:p>
        </p:txBody>
      </p:sp>
      <p:pic>
        <p:nvPicPr>
          <p:cNvPr id="1026" name="Picture 2" descr="몰카 촬영하면 처벌받고 카메라까지 빼앗긴다&amp;quot; - CIVIC뉴스">
            <a:extLst>
              <a:ext uri="{FF2B5EF4-FFF2-40B4-BE49-F238E27FC236}">
                <a16:creationId xmlns:a16="http://schemas.microsoft.com/office/drawing/2014/main" id="{D011B703-B319-4A84-9C6A-3CFB1AA9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9" y="3124052"/>
            <a:ext cx="2526711" cy="1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32D9B05D-D6C1-47C5-889C-BD3EE2CDD451}"/>
              </a:ext>
            </a:extLst>
          </p:cNvPr>
          <p:cNvSpPr/>
          <p:nvPr/>
        </p:nvSpPr>
        <p:spPr>
          <a:xfrm>
            <a:off x="4093052" y="3878193"/>
            <a:ext cx="292281" cy="1010102"/>
          </a:xfrm>
          <a:prstGeom prst="chevron">
            <a:avLst>
              <a:gd name="adj" fmla="val 72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28330A59-EF2C-4B01-97C4-75985F8B6444}"/>
              </a:ext>
            </a:extLst>
          </p:cNvPr>
          <p:cNvSpPr/>
          <p:nvPr/>
        </p:nvSpPr>
        <p:spPr>
          <a:xfrm>
            <a:off x="7806668" y="3878193"/>
            <a:ext cx="292281" cy="1010102"/>
          </a:xfrm>
          <a:prstGeom prst="chevron">
            <a:avLst>
              <a:gd name="adj" fmla="val 72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건강검진 전 알아둬야 할 &amp;#39;영상진단장비&amp;#39;의 모든 것">
            <a:extLst>
              <a:ext uri="{FF2B5EF4-FFF2-40B4-BE49-F238E27FC236}">
                <a16:creationId xmlns:a16="http://schemas.microsoft.com/office/drawing/2014/main" id="{C1A82707-DC31-484B-A652-191E9F0A6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3" b="13035"/>
          <a:stretch/>
        </p:blipFill>
        <p:spPr bwMode="auto">
          <a:xfrm>
            <a:off x="4775613" y="3124052"/>
            <a:ext cx="2640771" cy="1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월부터 뇌·뇌혈관 MRI 건강보험 적용…환자 부담 66만원→18만원 - 중앙일보">
            <a:extLst>
              <a:ext uri="{FF2B5EF4-FFF2-40B4-BE49-F238E27FC236}">
                <a16:creationId xmlns:a16="http://schemas.microsoft.com/office/drawing/2014/main" id="{D3565F39-B0DE-478D-B58D-234E30D6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871" y="3124051"/>
            <a:ext cx="2528767" cy="1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C7F876-9E46-4277-A5E7-B5C0BE0536DF}"/>
              </a:ext>
            </a:extLst>
          </p:cNvPr>
          <p:cNvSpPr/>
          <p:nvPr/>
        </p:nvSpPr>
        <p:spPr>
          <a:xfrm>
            <a:off x="5253462" y="2809732"/>
            <a:ext cx="16850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Stateful Inspection</a:t>
            </a:r>
            <a:endParaRPr lang="ko-KR" altLang="en-US" sz="11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6E8B5E-B45A-4D39-9D1C-DD47C476E1FC}"/>
              </a:ext>
            </a:extLst>
          </p:cNvPr>
          <p:cNvSpPr/>
          <p:nvPr/>
        </p:nvSpPr>
        <p:spPr>
          <a:xfrm>
            <a:off x="872805" y="5090184"/>
            <a:ext cx="30191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내용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X</a:t>
            </a:r>
          </a:p>
          <a:p>
            <a:pPr algn="ctr"/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특정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IP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또는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Port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를 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허용 또는 차단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19BE23-FE67-4522-A01B-CCC6BA655C1A}"/>
              </a:ext>
            </a:extLst>
          </p:cNvPr>
          <p:cNvSpPr/>
          <p:nvPr/>
        </p:nvSpPr>
        <p:spPr>
          <a:xfrm>
            <a:off x="4586421" y="5090172"/>
            <a:ext cx="30191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세션을 맺은 패킷 처리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연결 정보를 기록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기록된 정보로 허용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차단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7BEFA6-3FE2-46BD-925A-712FF662B5F0}"/>
              </a:ext>
            </a:extLst>
          </p:cNvPr>
          <p:cNvSpPr/>
          <p:nvPr/>
        </p:nvSpPr>
        <p:spPr>
          <a:xfrm>
            <a:off x="8399303" y="5090172"/>
            <a:ext cx="2820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내용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O</a:t>
            </a:r>
          </a:p>
          <a:p>
            <a:pPr algn="ctr"/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어플리케이션에 미치는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영향을 분석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8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6" grpId="0" animBg="1"/>
      <p:bldP spid="2" grpId="0"/>
      <p:bldP spid="3" grpId="0" animBg="1"/>
      <p:bldP spid="8" grpId="0" animBg="1"/>
      <p:bldP spid="9" grpId="0" animBg="1"/>
      <p:bldP spid="10" grpId="0"/>
      <p:bldP spid="11" grpId="0"/>
      <p:bldP spid="7" grpId="0"/>
      <p:bldP spid="13" grpId="0"/>
      <p:bldP spid="14" grpId="0"/>
      <p:bldP spid="12" grpId="0" animBg="1"/>
      <p:bldP spid="17" grpId="0" animBg="1"/>
      <p:bldP spid="15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217693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C84D11-7B8C-40A6-946B-5FE15AF0A887}"/>
              </a:ext>
            </a:extLst>
          </p:cNvPr>
          <p:cNvSpPr/>
          <p:nvPr/>
        </p:nvSpPr>
        <p:spPr>
          <a:xfrm>
            <a:off x="1850828" y="1873541"/>
            <a:ext cx="1063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1</a:t>
            </a:r>
            <a:r>
              <a:rPr lang="ko-KR" altLang="en-US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endParaRPr lang="ko-KR" altLang="en-US" sz="2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BFEA3F-9737-4941-8697-C6D1465CEC9D}"/>
              </a:ext>
            </a:extLst>
          </p:cNvPr>
          <p:cNvSpPr/>
          <p:nvPr/>
        </p:nvSpPr>
        <p:spPr>
          <a:xfrm>
            <a:off x="773538" y="2396762"/>
            <a:ext cx="3217693" cy="4177032"/>
          </a:xfrm>
          <a:prstGeom prst="roundRect">
            <a:avLst>
              <a:gd name="adj" fmla="val 28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AF36F8-1CBE-44F5-8E76-4C762813EE95}"/>
              </a:ext>
            </a:extLst>
          </p:cNvPr>
          <p:cNvSpPr/>
          <p:nvPr/>
        </p:nvSpPr>
        <p:spPr>
          <a:xfrm>
            <a:off x="1615187" y="2533997"/>
            <a:ext cx="1534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필터링</a:t>
            </a:r>
          </a:p>
        </p:txBody>
      </p:sp>
      <p:pic>
        <p:nvPicPr>
          <p:cNvPr id="1026" name="Picture 2" descr="몰카 촬영하면 처벌받고 카메라까지 빼앗긴다&amp;quot; - CIVIC뉴스">
            <a:extLst>
              <a:ext uri="{FF2B5EF4-FFF2-40B4-BE49-F238E27FC236}">
                <a16:creationId xmlns:a16="http://schemas.microsoft.com/office/drawing/2014/main" id="{D011B703-B319-4A84-9C6A-3CFB1AA9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9" y="3124052"/>
            <a:ext cx="2526711" cy="1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6E8B5E-B45A-4D39-9D1C-DD47C476E1FC}"/>
              </a:ext>
            </a:extLst>
          </p:cNvPr>
          <p:cNvSpPr/>
          <p:nvPr/>
        </p:nvSpPr>
        <p:spPr>
          <a:xfrm>
            <a:off x="872805" y="5090184"/>
            <a:ext cx="30191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내용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X</a:t>
            </a:r>
          </a:p>
          <a:p>
            <a:pPr algn="ctr"/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특정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IP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또는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Port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를 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허용 또는 차단</a:t>
            </a:r>
          </a:p>
        </p:txBody>
      </p:sp>
      <p:pic>
        <p:nvPicPr>
          <p:cNvPr id="5" name="Picture 2" descr="네트워크] OSI 7계층, TCP/IP 4계층 모델">
            <a:extLst>
              <a:ext uri="{FF2B5EF4-FFF2-40B4-BE49-F238E27FC236}">
                <a16:creationId xmlns:a16="http://schemas.microsoft.com/office/drawing/2014/main" id="{84C6AB9B-12D5-4035-A453-F2D86F6CD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6" r="58517" b="4202"/>
          <a:stretch/>
        </p:blipFill>
        <p:spPr bwMode="auto">
          <a:xfrm>
            <a:off x="4977884" y="2396761"/>
            <a:ext cx="1727019" cy="41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FFEC91-5F99-484A-AD32-647BEB10351A}"/>
              </a:ext>
            </a:extLst>
          </p:cNvPr>
          <p:cNvSpPr/>
          <p:nvPr/>
        </p:nvSpPr>
        <p:spPr>
          <a:xfrm>
            <a:off x="4927084" y="4165597"/>
            <a:ext cx="1880116" cy="115221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B6EC7-44C6-4135-9E9A-6B70516FC5F7}"/>
              </a:ext>
            </a:extLst>
          </p:cNvPr>
          <p:cNvSpPr/>
          <p:nvPr/>
        </p:nvSpPr>
        <p:spPr>
          <a:xfrm>
            <a:off x="7478777" y="2471992"/>
            <a:ext cx="392698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OSI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계층 중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3~4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계층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미리 정해진 규칙에 따라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패킷의 출발지 및 목적지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IP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주소 정보와 각 서비스의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Port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번호를 이용하여 접속을 제어</a:t>
            </a:r>
          </a:p>
        </p:txBody>
      </p:sp>
    </p:spTree>
    <p:extLst>
      <p:ext uri="{BB962C8B-B14F-4D97-AF65-F5344CB8AC3E}">
        <p14:creationId xmlns:p14="http://schemas.microsoft.com/office/powerpoint/2010/main" val="26869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217693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BFEA3F-9737-4941-8697-C6D1465CEC9D}"/>
              </a:ext>
            </a:extLst>
          </p:cNvPr>
          <p:cNvSpPr/>
          <p:nvPr/>
        </p:nvSpPr>
        <p:spPr>
          <a:xfrm>
            <a:off x="773538" y="2396762"/>
            <a:ext cx="3217693" cy="4177032"/>
          </a:xfrm>
          <a:prstGeom prst="roundRect">
            <a:avLst>
              <a:gd name="adj" fmla="val 28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네트워크] OSI 7계층, TCP/IP 4계층 모델">
            <a:extLst>
              <a:ext uri="{FF2B5EF4-FFF2-40B4-BE49-F238E27FC236}">
                <a16:creationId xmlns:a16="http://schemas.microsoft.com/office/drawing/2014/main" id="{84C6AB9B-12D5-4035-A453-F2D86F6CD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6" r="58517" b="4202"/>
          <a:stretch/>
        </p:blipFill>
        <p:spPr bwMode="auto">
          <a:xfrm>
            <a:off x="4977884" y="2396761"/>
            <a:ext cx="1727019" cy="41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FFEC91-5F99-484A-AD32-647BEB10351A}"/>
              </a:ext>
            </a:extLst>
          </p:cNvPr>
          <p:cNvSpPr/>
          <p:nvPr/>
        </p:nvSpPr>
        <p:spPr>
          <a:xfrm>
            <a:off x="4927084" y="3556000"/>
            <a:ext cx="1880116" cy="179991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B6EC7-44C6-4135-9E9A-6B70516FC5F7}"/>
              </a:ext>
            </a:extLst>
          </p:cNvPr>
          <p:cNvSpPr/>
          <p:nvPr/>
        </p:nvSpPr>
        <p:spPr>
          <a:xfrm>
            <a:off x="7288277" y="2471992"/>
            <a:ext cx="4713223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Stateful: (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연결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상태를 알 수 있는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Inspection: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감시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검사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필터링으로 패킷을 검토하고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연결에 관한 정보를 기록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기록된 정보를 토대로 패킷을 허용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차단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49D9A-4004-4CEB-AD8A-3D6089803391}"/>
              </a:ext>
            </a:extLst>
          </p:cNvPr>
          <p:cNvSpPr/>
          <p:nvPr/>
        </p:nvSpPr>
        <p:spPr>
          <a:xfrm>
            <a:off x="1801666" y="1864401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</a:t>
            </a:r>
            <a:r>
              <a:rPr lang="ko-KR" altLang="en-US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F29ECE-7550-4BAE-8262-DBD0422F7512}"/>
              </a:ext>
            </a:extLst>
          </p:cNvPr>
          <p:cNvSpPr/>
          <p:nvPr/>
        </p:nvSpPr>
        <p:spPr>
          <a:xfrm>
            <a:off x="1106764" y="2524857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스테이트풀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인스펙션</a:t>
            </a:r>
            <a:endParaRPr lang="ko-KR" altLang="en-US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15" name="Picture 4" descr="건강검진 전 알아둬야 할 &amp;#39;영상진단장비&amp;#39;의 모든 것">
            <a:extLst>
              <a:ext uri="{FF2B5EF4-FFF2-40B4-BE49-F238E27FC236}">
                <a16:creationId xmlns:a16="http://schemas.microsoft.com/office/drawing/2014/main" id="{87A6371D-D430-4857-882E-6E0ABC4B2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3" b="13035"/>
          <a:stretch/>
        </p:blipFill>
        <p:spPr bwMode="auto">
          <a:xfrm>
            <a:off x="1054513" y="3114912"/>
            <a:ext cx="2640771" cy="1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DD890D-A18A-4806-B467-8826953FA1E5}"/>
              </a:ext>
            </a:extLst>
          </p:cNvPr>
          <p:cNvSpPr/>
          <p:nvPr/>
        </p:nvSpPr>
        <p:spPr>
          <a:xfrm>
            <a:off x="1532362" y="2800592"/>
            <a:ext cx="16850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Stateful Inspection</a:t>
            </a:r>
            <a:endParaRPr lang="ko-KR" altLang="en-US" sz="11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BF8DEA-8E8B-4AF7-891D-648FA87DA9B8}"/>
              </a:ext>
            </a:extLst>
          </p:cNvPr>
          <p:cNvSpPr/>
          <p:nvPr/>
        </p:nvSpPr>
        <p:spPr>
          <a:xfrm>
            <a:off x="865321" y="5081032"/>
            <a:ext cx="30191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세션을 맺은 패킷 처리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연결 정보를 기록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기록된 정보로 허용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차단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16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CAE9AB-36DB-4D27-90D4-3DCDF080E5DC}"/>
              </a:ext>
            </a:extLst>
          </p:cNvPr>
          <p:cNvSpPr/>
          <p:nvPr/>
        </p:nvSpPr>
        <p:spPr>
          <a:xfrm>
            <a:off x="426720" y="711200"/>
            <a:ext cx="1119632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4B4A35-F9B5-460E-80CA-6ABAD4635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5873"/>
            <a:ext cx="4957000" cy="72332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3.  </a:t>
            </a:r>
            <a:r>
              <a:rPr lang="ko-KR" altLang="en-US" sz="2200" b="1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방화벽의 분류</a:t>
            </a:r>
            <a:endParaRPr lang="en-US" altLang="ko-KR" sz="2200" b="1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798E01-B06D-461D-9C64-9F72915F8C8B}"/>
              </a:ext>
            </a:extLst>
          </p:cNvPr>
          <p:cNvSpPr/>
          <p:nvPr/>
        </p:nvSpPr>
        <p:spPr>
          <a:xfrm>
            <a:off x="773539" y="959798"/>
            <a:ext cx="3217693" cy="5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별 분류</a:t>
            </a:r>
            <a:endParaRPr lang="ko-KR" altLang="en-US" sz="2800" dirty="0">
              <a:solidFill>
                <a:srgbClr val="FFC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BFEA3F-9737-4941-8697-C6D1465CEC9D}"/>
              </a:ext>
            </a:extLst>
          </p:cNvPr>
          <p:cNvSpPr/>
          <p:nvPr/>
        </p:nvSpPr>
        <p:spPr>
          <a:xfrm>
            <a:off x="773538" y="2396762"/>
            <a:ext cx="3217693" cy="4177032"/>
          </a:xfrm>
          <a:prstGeom prst="roundRect">
            <a:avLst>
              <a:gd name="adj" fmla="val 28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네트워크] OSI 7계층, TCP/IP 4계층 모델">
            <a:extLst>
              <a:ext uri="{FF2B5EF4-FFF2-40B4-BE49-F238E27FC236}">
                <a16:creationId xmlns:a16="http://schemas.microsoft.com/office/drawing/2014/main" id="{84C6AB9B-12D5-4035-A453-F2D86F6CD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6" r="58517" b="4202"/>
          <a:stretch/>
        </p:blipFill>
        <p:spPr bwMode="auto">
          <a:xfrm>
            <a:off x="4977884" y="2396761"/>
            <a:ext cx="1727019" cy="41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FFEC91-5F99-484A-AD32-647BEB10351A}"/>
              </a:ext>
            </a:extLst>
          </p:cNvPr>
          <p:cNvSpPr/>
          <p:nvPr/>
        </p:nvSpPr>
        <p:spPr>
          <a:xfrm>
            <a:off x="4927084" y="2324100"/>
            <a:ext cx="1880116" cy="72332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B6EC7-44C6-4135-9E9A-6B70516FC5F7}"/>
              </a:ext>
            </a:extLst>
          </p:cNvPr>
          <p:cNvSpPr/>
          <p:nvPr/>
        </p:nvSpPr>
        <p:spPr>
          <a:xfrm>
            <a:off x="7021577" y="2409461"/>
            <a:ext cx="4992623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공격 패턴이 점차 발달하면서 패킷 내용을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검사하기 위한 방화벽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IPS, UTM, WAF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등이 대표적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WAF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은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Web Application Firewall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TCP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헤더 포트가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80, 443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인 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http </a:t>
            </a:r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포트를 집중적으로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4D5BF-BCB0-431A-9123-2EE851D40AB9}"/>
              </a:ext>
            </a:extLst>
          </p:cNvPr>
          <p:cNvSpPr/>
          <p:nvPr/>
        </p:nvSpPr>
        <p:spPr>
          <a:xfrm>
            <a:off x="1785060" y="1873541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</a:t>
            </a:r>
            <a:r>
              <a:rPr lang="ko-KR" altLang="en-US" sz="28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세대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6391FF-082F-4D5B-A7B2-FBCC977EE828}"/>
              </a:ext>
            </a:extLst>
          </p:cNvPr>
          <p:cNvSpPr/>
          <p:nvPr/>
        </p:nvSpPr>
        <p:spPr>
          <a:xfrm>
            <a:off x="1468467" y="2537783"/>
            <a:ext cx="1779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어플리케이션</a:t>
            </a:r>
          </a:p>
        </p:txBody>
      </p:sp>
      <p:pic>
        <p:nvPicPr>
          <p:cNvPr id="23" name="Picture 6" descr="10월부터 뇌·뇌혈관 MRI 건강보험 적용…환자 부담 66만원→18만원 - 중앙일보">
            <a:extLst>
              <a:ext uri="{FF2B5EF4-FFF2-40B4-BE49-F238E27FC236}">
                <a16:creationId xmlns:a16="http://schemas.microsoft.com/office/drawing/2014/main" id="{94FF24DD-16BC-4B6F-AB30-8E0F59CB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71" y="3124051"/>
            <a:ext cx="2528767" cy="1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DA969E-282D-448E-8353-84133E73D9EF}"/>
              </a:ext>
            </a:extLst>
          </p:cNvPr>
          <p:cNvSpPr/>
          <p:nvPr/>
        </p:nvSpPr>
        <p:spPr>
          <a:xfrm>
            <a:off x="906303" y="5090172"/>
            <a:ext cx="2820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패킷 내용</a:t>
            </a:r>
            <a:r>
              <a:rPr lang="en-US" altLang="ko-KR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O</a:t>
            </a:r>
          </a:p>
          <a:p>
            <a:pPr algn="ctr"/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어플리케이션에 미치는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영향을 분석</a:t>
            </a:r>
            <a:endParaRPr lang="en-US" altLang="ko-KR" sz="2000" dirty="0">
              <a:solidFill>
                <a:schemeClr val="accent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1914</Words>
  <Application>Microsoft Office PowerPoint</Application>
  <PresentationFormat>와이드스크린</PresentationFormat>
  <Paragraphs>302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AvenirNext LT Pro Medium</vt:lpstr>
      <vt:lpstr>DX하늘구름</vt:lpstr>
      <vt:lpstr>Microsoft GothicNeo</vt:lpstr>
      <vt:lpstr>Microsoft GothicNeo Light</vt:lpstr>
      <vt:lpstr>맑은 고딕</vt:lpstr>
      <vt:lpstr>Arial</vt:lpstr>
      <vt:lpstr>DappledVTI</vt:lpstr>
      <vt:lpstr>방 화 벽 (Firewall) 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 사 합 니 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방화벽 시스템</dc:title>
  <dc:creator>19112</dc:creator>
  <cp:lastModifiedBy>19112</cp:lastModifiedBy>
  <cp:revision>89</cp:revision>
  <dcterms:created xsi:type="dcterms:W3CDTF">2021-07-01T05:09:36Z</dcterms:created>
  <dcterms:modified xsi:type="dcterms:W3CDTF">2021-07-07T02:44:17Z</dcterms:modified>
</cp:coreProperties>
</file>